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17"/>
  </p:notesMasterIdLst>
  <p:handoutMasterIdLst>
    <p:handoutMasterId r:id="rId18"/>
  </p:handoutMasterIdLst>
  <p:sldIdLst>
    <p:sldId id="272" r:id="rId2"/>
    <p:sldId id="326" r:id="rId3"/>
    <p:sldId id="328" r:id="rId4"/>
    <p:sldId id="345" r:id="rId5"/>
    <p:sldId id="336" r:id="rId6"/>
    <p:sldId id="325" r:id="rId7"/>
    <p:sldId id="342" r:id="rId8"/>
    <p:sldId id="332" r:id="rId9"/>
    <p:sldId id="331" r:id="rId10"/>
    <p:sldId id="333" r:id="rId11"/>
    <p:sldId id="341" r:id="rId12"/>
    <p:sldId id="340" r:id="rId13"/>
    <p:sldId id="343" r:id="rId14"/>
    <p:sldId id="330" r:id="rId15"/>
    <p:sldId id="337" r:id="rId16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53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EC22728-EB95-4DD6-8931-D64580A1F977}" type="datetimeFigureOut">
              <a:rPr lang="en-US"/>
              <a:pPr>
                <a:defRPr/>
              </a:pPr>
              <a:t>7/23/2018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FDE7B43-9C89-4776-A7A9-21B615FC1FCA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0194631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1365463-2F14-4FB5-8E12-B2D790895174}" type="datetimeFigureOut">
              <a:rPr lang="en-US"/>
              <a:pPr>
                <a:defRPr/>
              </a:pPr>
              <a:t>7/23/2018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ZA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Z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FDFD721-88D5-436C-B5B5-D52CE85CA974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7591510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to Yogan:</a:t>
            </a:r>
          </a:p>
          <a:p>
            <a:r>
              <a:rPr lang="en-US" dirty="0" smtClean="0"/>
              <a:t>The cascades all use 2017 PLHIV estimates.</a:t>
            </a:r>
            <a:r>
              <a:rPr lang="en-US" baseline="0" dirty="0" smtClean="0"/>
              <a:t> They therefore depict where we are in terms of 90-90-90 today. </a:t>
            </a:r>
          </a:p>
          <a:p>
            <a:r>
              <a:rPr lang="en-US" baseline="0" dirty="0" smtClean="0"/>
              <a:t>The Surge target of 6,1m is calculated on the PLHIV estimate for 2020. The targets predict where we will have to be by 2020.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2438C32-A818-4AAC-B56E-00AB9A0AD3EC}" type="datetime1">
              <a:rPr lang="en-US" smtClean="0"/>
              <a:t>7/23/2018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3F3-7F60-4372-AD96-0BFBCD79137E}" type="slidenum">
              <a:rPr lang="en-ZA" smtClean="0"/>
              <a:pPr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0354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2438C32-A818-4AAC-B56E-00AB9A0AD3EC}" type="datetime1">
              <a:rPr lang="en-US" smtClean="0"/>
              <a:t>7/23/2018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3F3-7F60-4372-AD96-0BFBCD79137E}" type="slidenum">
              <a:rPr lang="en-ZA" smtClean="0"/>
              <a:pPr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2165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0E1E3D7-22D7-4FF1-9C1B-7F3C6C661452}" type="slidenum">
              <a:rPr lang="en-US" altLang="en-US" smtClean="0">
                <a:latin typeface="Calibri" panose="020F0502020204030204" pitchFamily="34" charset="0"/>
              </a:rPr>
              <a:pPr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33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0E1E3D7-22D7-4FF1-9C1B-7F3C6C661452}" type="slidenum">
              <a:rPr lang="en-US" altLang="en-US" smtClean="0">
                <a:latin typeface="Calibri" panose="020F0502020204030204" pitchFamily="34" charset="0"/>
              </a:rPr>
              <a:pPr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06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328FC3D-BF05-493C-9E51-D7183ACF12A1}" type="slidenum">
              <a:rPr lang="en-US" altLang="en-US" smtClean="0">
                <a:latin typeface="Calibri" panose="020F0502020204030204" pitchFamily="34" charset="0"/>
              </a:rPr>
              <a:pPr/>
              <a:t>8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731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94461B-83E1-42F8-A978-6CA265EEF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332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328FC3D-BF05-493C-9E51-D7183ACF12A1}" type="slidenum">
              <a:rPr lang="en-US" altLang="en-US" smtClean="0">
                <a:latin typeface="Calibri" panose="020F0502020204030204" pitchFamily="34" charset="0"/>
              </a:rPr>
              <a:pPr/>
              <a:t>10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0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 smtClean="0">
                <a:solidFill>
                  <a:srgbClr val="000000"/>
                </a:solidFill>
                <a:latin typeface="+mn-lt"/>
              </a:rPr>
              <a:t>AGYW</a:t>
            </a:r>
            <a:r>
              <a:rPr lang="en-US" sz="1200" i="0" baseline="0" dirty="0" smtClean="0">
                <a:solidFill>
                  <a:srgbClr val="000000"/>
                </a:solidFill>
                <a:latin typeface="+mn-lt"/>
              </a:rPr>
              <a:t> Prevention (including DREAMS) aligned with goals and activities in the NSP 2017-2022</a:t>
            </a:r>
            <a:endParaRPr lang="en-US" sz="1200" i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Internal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E33C-5E0A-4EB5-82AB-6E60B3D6A39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8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791200"/>
            <a:ext cx="9144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9" descr="Logo - NDP - Full colou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5857875"/>
            <a:ext cx="11303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695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9"/>
          <a:stretch>
            <a:fillRect/>
          </a:stretch>
        </p:blipFill>
        <p:spPr bwMode="auto">
          <a:xfrm>
            <a:off x="228600" y="1219200"/>
            <a:ext cx="1524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r="5798"/>
          <a:stretch>
            <a:fillRect/>
          </a:stretch>
        </p:blipFill>
        <p:spPr bwMode="auto">
          <a:xfrm>
            <a:off x="228600" y="2743200"/>
            <a:ext cx="1524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r="32932" b="27168"/>
          <a:stretch>
            <a:fillRect/>
          </a:stretch>
        </p:blipFill>
        <p:spPr bwMode="auto">
          <a:xfrm>
            <a:off x="228600" y="4267200"/>
            <a:ext cx="15668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2514600" y="2667000"/>
            <a:ext cx="64008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2514600" y="4191000"/>
            <a:ext cx="64008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3" descr="NDOH Logo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67400"/>
            <a:ext cx="2286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5791200"/>
            <a:ext cx="9144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221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C1B262C-D450-4744-AE1C-559017EEDE3B}" type="datetime1">
              <a:rPr lang="en-US"/>
              <a:pPr>
                <a:defRPr/>
              </a:pPr>
              <a:t>7/23/2018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7694589-6652-4399-BEAB-1713B57C9F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4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24888" y="63500"/>
            <a:ext cx="519112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5A79B0-EBAA-4DFB-975E-80398D3D8C11}" type="slidenum"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2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"/>
            <a:ext cx="9144000" cy="82296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2516" y="203817"/>
            <a:ext cx="8768132" cy="4569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10" y="6360622"/>
            <a:ext cx="1161871" cy="42117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419852" y="6499276"/>
            <a:ext cx="7203646" cy="172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8566490" y="6398561"/>
            <a:ext cx="441231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675" smtClean="0">
                <a:solidFill>
                  <a:srgbClr val="16181A">
                    <a:lumMod val="25000"/>
                  </a:srgbClr>
                </a:solidFill>
              </a:rPr>
              <a:pPr/>
              <a:t>‹#›</a:t>
            </a:fld>
            <a:endParaRPr lang="en-US" sz="675" dirty="0">
              <a:solidFill>
                <a:srgbClr val="16181A">
                  <a:lumMod val="25000"/>
                </a:srgbClr>
              </a:solidFill>
            </a:endParaRP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00652" y="958048"/>
            <a:ext cx="8710612" cy="160659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252413" indent="-120254">
              <a:defRPr sz="1800">
                <a:solidFill>
                  <a:schemeClr val="tx1"/>
                </a:solidFill>
              </a:defRPr>
            </a:lvl2pPr>
            <a:lvl3pPr marL="433388" indent="-180975">
              <a:buFont typeface="Segoe UI" panose="020B0502040204020203" pitchFamily="34" charset="0"/>
              <a:buChar char="–"/>
              <a:defRPr sz="1800">
                <a:solidFill>
                  <a:schemeClr val="tx1"/>
                </a:solidFill>
              </a:defRPr>
            </a:lvl3pPr>
            <a:lvl4pPr marL="601266" indent="-13216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770335" indent="-169069">
              <a:buFont typeface="Century Gothic" panose="020B0502020202020204" pitchFamily="34" charset="0"/>
              <a:buChar char="○"/>
              <a:defRPr sz="1800">
                <a:solidFill>
                  <a:schemeClr val="tx1"/>
                </a:solidFill>
              </a:defRPr>
            </a:lvl5pPr>
            <a:lvl6pPr marL="900113" indent="-128588">
              <a:defRPr sz="18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6654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44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17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7" name="Picture 7" descr="NDOH Logo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67400"/>
            <a:ext cx="2286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1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9"/>
          <a:stretch>
            <a:fillRect/>
          </a:stretch>
        </p:blipFill>
        <p:spPr bwMode="auto">
          <a:xfrm>
            <a:off x="7342188" y="0"/>
            <a:ext cx="11842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Logo - NDP - Full colour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5857875"/>
            <a:ext cx="11303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Campaign%20Artwork/Revised%20Artwork%2013%20July%202016/CorePackage-Interventions.jpg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6.jpeg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12" Type="http://schemas.openxmlformats.org/officeDocument/2006/relationships/image" Target="../media/image35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5" Type="http://schemas.openxmlformats.org/officeDocument/2006/relationships/image" Target="../media/image38.jpeg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Relationship Id="rId1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Thato.chidarikire@health.gov.za" TargetMode="Externa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doh.gov.z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67544" y="0"/>
            <a:ext cx="7848600" cy="1000125"/>
          </a:xfrm>
          <a:prstGeom prst="rect">
            <a:avLst/>
          </a:prstGeom>
        </p:spPr>
        <p:txBody>
          <a:bodyPr anchor="b"/>
          <a:lstStyle/>
          <a:p>
            <a:pPr algn="ctr" defTabSz="457200" fontAlgn="auto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INNOVATIONS IN HIV TESTING AND LINKAGE TO PREVENTION AND CARE</a:t>
            </a:r>
            <a:endParaRPr lang="en-GB" sz="28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1908175" y="4221163"/>
            <a:ext cx="698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400" b="1" dirty="0"/>
              <a:t>Date: </a:t>
            </a:r>
            <a:r>
              <a:rPr lang="en-US" altLang="en-US" sz="2400" b="1" dirty="0" smtClean="0"/>
              <a:t>23</a:t>
            </a:r>
            <a:r>
              <a:rPr lang="en-US" altLang="en-US" sz="2400" b="1" baseline="30000" dirty="0" smtClean="0"/>
              <a:t>rd</a:t>
            </a:r>
            <a:r>
              <a:rPr lang="en-US" altLang="en-US" sz="2400" b="1" dirty="0" smtClean="0"/>
              <a:t> July 2018</a:t>
            </a:r>
          </a:p>
          <a:p>
            <a:pPr algn="ctr"/>
            <a:r>
              <a:rPr lang="en-US" altLang="en-US" sz="2400" b="1" dirty="0" smtClean="0"/>
              <a:t>HALL 11A</a:t>
            </a:r>
            <a:endParaRPr lang="en-US" altLang="en-US" sz="2400" b="1" dirty="0"/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2411760" y="2780928"/>
            <a:ext cx="56880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rgbClr val="00682F"/>
                </a:solidFill>
              </a:rPr>
              <a:t>DR THATO CHIDARIKIRE</a:t>
            </a:r>
          </a:p>
          <a:p>
            <a:pPr algn="ctr"/>
            <a:r>
              <a:rPr lang="en-US" altLang="en-US" sz="2400" b="1" dirty="0" smtClean="0">
                <a:solidFill>
                  <a:srgbClr val="00682F"/>
                </a:solidFill>
              </a:rPr>
              <a:t>HIV PREVENTION STRATEGIES</a:t>
            </a:r>
          </a:p>
          <a:p>
            <a:pPr algn="ctr"/>
            <a:r>
              <a:rPr lang="en-US" altLang="en-US" sz="2400" b="1" dirty="0" smtClean="0">
                <a:solidFill>
                  <a:srgbClr val="00682F"/>
                </a:solidFill>
              </a:rPr>
              <a:t>NDOH</a:t>
            </a:r>
            <a:endParaRPr lang="en-US" altLang="en-US" sz="2400" b="1" dirty="0">
              <a:solidFill>
                <a:srgbClr val="00682F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908175" y="1124744"/>
            <a:ext cx="65522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800" b="1" dirty="0" smtClean="0">
                <a:solidFill>
                  <a:srgbClr val="00682F"/>
                </a:solidFill>
              </a:rPr>
              <a:t>HIV TESTING AND LINKAGE STRATEGIES FOR MEN AND YOUNG PEOPLE IN SA</a:t>
            </a:r>
            <a:endParaRPr lang="en-US" altLang="en-US" sz="2800" b="1" dirty="0">
              <a:solidFill>
                <a:srgbClr val="00682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F70FA0-5728-4C3E-971C-5256ECCA8808}" type="slidenum">
              <a:rPr lang="en-US" altLang="en-US" smtClean="0">
                <a:latin typeface="Calibri" panose="020F0502020204030204" pitchFamily="34" charset="0"/>
              </a:rPr>
              <a:pPr/>
              <a:t>10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" y="1052512"/>
            <a:ext cx="4774309" cy="4714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052512"/>
            <a:ext cx="4355977" cy="4714875"/>
          </a:xfrm>
          <a:prstGeom prst="rect">
            <a:avLst/>
          </a:prstGeom>
        </p:spPr>
      </p:pic>
      <p:sp>
        <p:nvSpPr>
          <p:cNvPr id="41988" name="Rectangle 3">
            <a:extLst/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862" y="1052513"/>
            <a:ext cx="8643938" cy="471487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dirty="0" smtClean="0"/>
              <a:t>HTS and Linkage to care: Reaching men in hostels using soccer as a tool to bring them together</a:t>
            </a:r>
            <a:endParaRPr lang="en-US" sz="2800" dirty="0"/>
          </a:p>
        </p:txBody>
      </p:sp>
      <p:sp>
        <p:nvSpPr>
          <p:cNvPr id="18436" name="Title 1"/>
          <p:cNvSpPr>
            <a:spLocks noGrp="1"/>
          </p:cNvSpPr>
          <p:nvPr>
            <p:ph type="title"/>
          </p:nvPr>
        </p:nvSpPr>
        <p:spPr bwMode="auto">
          <a:xfrm>
            <a:off x="0" y="31750"/>
            <a:ext cx="7308850" cy="1020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  <a:latin typeface="Arial" charset="0"/>
                <a:cs typeface="Arial" charset="0"/>
              </a:rPr>
              <a:t>Approaches to reaching men </a:t>
            </a:r>
            <a:r>
              <a:rPr lang="en-GB" sz="3200" dirty="0" err="1">
                <a:solidFill>
                  <a:schemeClr val="bg1"/>
                </a:solidFill>
                <a:latin typeface="Arial" charset="0"/>
                <a:cs typeface="Arial" charset="0"/>
              </a:rPr>
              <a:t>cont</a:t>
            </a:r>
            <a:r>
              <a:rPr lang="en-GB" sz="3200" dirty="0">
                <a:solidFill>
                  <a:schemeClr val="bg1"/>
                </a:solidFill>
                <a:latin typeface="Arial" charset="0"/>
                <a:cs typeface="Arial" charset="0"/>
              </a:rPr>
              <a:t>…</a:t>
            </a:r>
            <a:endParaRPr lang="en-US" altLang="en-US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0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14300" y="85799"/>
            <a:ext cx="8765849" cy="61719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 </a:t>
            </a:r>
          </a:p>
          <a:p>
            <a:r>
              <a:rPr lang="en-US" b="1" dirty="0" smtClean="0"/>
              <a:t>Interventions for AGYW</a:t>
            </a:r>
            <a:endParaRPr lang="en-US" dirty="0"/>
          </a:p>
        </p:txBody>
      </p:sp>
      <p:pic>
        <p:nvPicPr>
          <p:cNvPr id="18" name="Picture 17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052737"/>
            <a:ext cx="5886451" cy="5688632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6" t="19861" r="9844" b="13611"/>
          <a:stretch/>
        </p:blipFill>
        <p:spPr bwMode="auto">
          <a:xfrm>
            <a:off x="6084168" y="4365104"/>
            <a:ext cx="2988991" cy="248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Brace 10"/>
          <p:cNvSpPr/>
          <p:nvPr/>
        </p:nvSpPr>
        <p:spPr>
          <a:xfrm>
            <a:off x="5772151" y="2060848"/>
            <a:ext cx="457200" cy="448334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9" t="30140" r="10924" b="15138"/>
          <a:stretch/>
        </p:blipFill>
        <p:spPr bwMode="auto">
          <a:xfrm>
            <a:off x="6084168" y="1700808"/>
            <a:ext cx="292707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3" t="31389" r="46472" b="46246"/>
          <a:stretch/>
        </p:blipFill>
        <p:spPr bwMode="auto">
          <a:xfrm>
            <a:off x="7431672" y="1168373"/>
            <a:ext cx="568940" cy="41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20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9" y="0"/>
            <a:ext cx="9068151" cy="27809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92" y="2780928"/>
            <a:ext cx="9100408" cy="3501007"/>
          </a:xfrm>
          <a:solidFill>
            <a:srgbClr val="FFD22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ZA" dirty="0" smtClean="0"/>
              <a:t>Launched by the Deputy President June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81027-B9EF-4680-A0D8-F625E3FAFB37}" type="slidenum">
              <a:rPr lang="en-US" smtClean="0"/>
              <a:t>12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5849" y="3284985"/>
            <a:ext cx="9068151" cy="35730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altLang="en-US" sz="2783" b="1" dirty="0" smtClean="0"/>
              <a:t>1. </a:t>
            </a:r>
            <a:r>
              <a:rPr lang="en-US" altLang="en-US" sz="2385" b="1" dirty="0" smtClean="0"/>
              <a:t>Decrease new HIV infections in adolescent girls and young women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2385" dirty="0" smtClean="0"/>
              <a:t>    </a:t>
            </a:r>
            <a:r>
              <a:rPr lang="en-US" altLang="en-US" sz="2385" b="1" dirty="0" smtClean="0">
                <a:solidFill>
                  <a:srgbClr val="FF0000"/>
                </a:solidFill>
              </a:rPr>
              <a:t>(decrease by at least 30% from 90 000 per year to less than 60 000)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2385" b="1" dirty="0" smtClean="0"/>
              <a:t>2. Decrease teen pregnancies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2385" b="1" dirty="0" smtClean="0">
                <a:solidFill>
                  <a:srgbClr val="FF0000"/>
                </a:solidFill>
              </a:rPr>
              <a:t>     (decrease &lt;18 deliveries from 73 000 by at least 30% to 50 000)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2385" b="1" dirty="0" smtClean="0"/>
              <a:t>3. Keep girls in school till matric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2385" b="1" dirty="0" smtClean="0">
                <a:solidFill>
                  <a:srgbClr val="FF0000"/>
                </a:solidFill>
              </a:rPr>
              <a:t>    (increase retention by 20%)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2385" b="1" dirty="0" smtClean="0"/>
              <a:t>4. Decrease sexual and gender based violence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2385" b="1" dirty="0" smtClean="0">
                <a:solidFill>
                  <a:srgbClr val="FF0000"/>
                </a:solidFill>
              </a:rPr>
              <a:t>   (decrease by 10% )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385" b="1" dirty="0" smtClean="0"/>
              <a:t>5. Increase economic opportunities for young people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385" b="1" dirty="0" smtClean="0"/>
              <a:t>   </a:t>
            </a:r>
            <a:r>
              <a:rPr lang="en-US" sz="2385" b="1" dirty="0" smtClean="0">
                <a:solidFill>
                  <a:srgbClr val="FF0000"/>
                </a:solidFill>
              </a:rPr>
              <a:t>(increase youth employment by 10% 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sz="2385" b="1" dirty="0" smtClean="0">
                <a:solidFill>
                  <a:srgbClr val="FF0000"/>
                </a:solidFill>
              </a:rPr>
              <a:t>  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b="1" dirty="0" smtClean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en-US" altLang="en-US" b="1" dirty="0" smtClean="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881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90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0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1596" y="27205"/>
            <a:ext cx="8229600" cy="1047631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WAY FORWARD AND CONCLUSION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04" y="1630886"/>
            <a:ext cx="1944216" cy="1466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36" y="1633382"/>
            <a:ext cx="1999736" cy="1463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28" y="3697723"/>
            <a:ext cx="1496400" cy="1293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952" y="3697723"/>
            <a:ext cx="1496400" cy="1293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5776" y="3697723"/>
            <a:ext cx="1754075" cy="12933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9537" y="3328391"/>
            <a:ext cx="1506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Door-to-door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60071" y="1162657"/>
            <a:ext cx="177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Youth Clubs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047836" y="1074836"/>
            <a:ext cx="1778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Digital platforms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1983872" y="3325895"/>
            <a:ext cx="1416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Mobile Sites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507044" y="3356777"/>
            <a:ext cx="2832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School-based interventions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579" y="1578044"/>
            <a:ext cx="2612280" cy="17215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025" y="1121658"/>
            <a:ext cx="177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Self screening</a:t>
            </a:r>
            <a:endParaRPr lang="en-US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8769" y="3726409"/>
            <a:ext cx="2765437" cy="1295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34225" y="3313968"/>
            <a:ext cx="1824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Stand-Alone Site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556715" y="1192246"/>
            <a:ext cx="2103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SRH Services and condoms</a:t>
            </a:r>
            <a:endParaRPr lang="en-US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3756" y="5526395"/>
            <a:ext cx="1909422" cy="128635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400029" y="4932072"/>
            <a:ext cx="1870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Treatment (PEP, </a:t>
            </a:r>
            <a:r>
              <a:rPr lang="en-US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PreP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ART )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520" y="5022239"/>
            <a:ext cx="3045347" cy="18357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5704" y="5540279"/>
            <a:ext cx="1728600" cy="127247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73747" y="5177017"/>
            <a:ext cx="350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Men HTS &amp; linkage to care</a:t>
            </a:r>
            <a:endParaRPr lang="en-US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24304" y="5540278"/>
            <a:ext cx="1901764" cy="1317721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291" y="1913590"/>
            <a:ext cx="962025" cy="1183313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552" y="1844088"/>
            <a:ext cx="1057370" cy="670560"/>
          </a:xfrm>
          <a:prstGeom prst="rect">
            <a:avLst/>
          </a:prstGeom>
        </p:spPr>
      </p:pic>
      <p:pic>
        <p:nvPicPr>
          <p:cNvPr id="30" name="Picture 29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552" y="2578564"/>
            <a:ext cx="1057370" cy="61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895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THANK YOU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Sephetho sa setšoantšo sa moving flag of south Afric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08995"/>
            <a:ext cx="619268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5536" y="4893419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None/>
            </a:pPr>
            <a:r>
              <a:rPr lang="en-ZA" sz="2400" dirty="0" smtClean="0">
                <a:latin typeface="Arial" pitchFamily="34" charset="0"/>
                <a:cs typeface="Arial" pitchFamily="34" charset="0"/>
                <a:hlinkClick r:id="rId3"/>
              </a:rPr>
              <a:t>Thato.chidarikire@health.gov.za</a:t>
            </a:r>
            <a:endParaRPr lang="en-ZA" sz="2400" dirty="0" smtClean="0">
              <a:latin typeface="Arial" pitchFamily="34" charset="0"/>
              <a:cs typeface="Arial" pitchFamily="34" charset="0"/>
            </a:endParaRPr>
          </a:p>
          <a:p>
            <a:pPr lvl="1" algn="ctr">
              <a:buNone/>
            </a:pPr>
            <a:endParaRPr lang="en-Z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9984" y="4157464"/>
            <a:ext cx="54726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None/>
            </a:pPr>
            <a:r>
              <a:rPr lang="en-ZA" sz="4400" dirty="0" smtClean="0">
                <a:latin typeface="Arial" pitchFamily="34" charset="0"/>
                <a:cs typeface="Arial" pitchFamily="34" charset="0"/>
                <a:hlinkClick r:id="rId4"/>
              </a:rPr>
              <a:t>www.doh.gov.za</a:t>
            </a:r>
            <a:endParaRPr lang="en-ZA" sz="4400" dirty="0" smtClean="0">
              <a:latin typeface="Arial" pitchFamily="34" charset="0"/>
              <a:cs typeface="Arial" pitchFamily="34" charset="0"/>
            </a:endParaRPr>
          </a:p>
          <a:p>
            <a:pPr lvl="1" algn="ctr">
              <a:buNone/>
            </a:pPr>
            <a:endParaRPr lang="en-ZA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16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0" y="0"/>
            <a:ext cx="6042248" cy="990600"/>
          </a:xfrm>
          <a:prstGeom prst="rect">
            <a:avLst/>
          </a:prstGeom>
        </p:spPr>
        <p:txBody>
          <a:bodyPr tIns="45720" rIns="91440" bIns="45720" anchor="b">
            <a:normAutofit fontScale="92500"/>
          </a:bodyPr>
          <a:lstStyle/>
          <a:p>
            <a:pPr lvl="0" defTabSz="45720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Progress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to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90-90-90 – South Africa </a:t>
            </a:r>
          </a:p>
          <a:p>
            <a:pPr lvl="0" defTabSz="45720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Adults and Children</a:t>
            </a:r>
            <a:endParaRPr lang="en-US" sz="28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itle 1">
            <a:extLst/>
          </p:cNvPr>
          <p:cNvSpPr txBox="1">
            <a:spLocks/>
          </p:cNvSpPr>
          <p:nvPr/>
        </p:nvSpPr>
        <p:spPr>
          <a:xfrm>
            <a:off x="822722" y="287355"/>
            <a:ext cx="7543800" cy="10382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1556792"/>
            <a:ext cx="9144000" cy="5382309"/>
            <a:chOff x="0" y="1556792"/>
            <a:chExt cx="9144000" cy="5382309"/>
          </a:xfrm>
        </p:grpSpPr>
        <p:sp>
          <p:nvSpPr>
            <p:cNvPr id="15" name="Rectangle 14"/>
            <p:cNvSpPr/>
            <p:nvPr/>
          </p:nvSpPr>
          <p:spPr>
            <a:xfrm>
              <a:off x="0" y="5838823"/>
              <a:ext cx="9144000" cy="9577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lide Number Placeholder 5"/>
            <p:cNvSpPr txBox="1">
              <a:spLocks noChangeArrowheads="1"/>
            </p:cNvSpPr>
            <p:nvPr/>
          </p:nvSpPr>
          <p:spPr bwMode="auto">
            <a:xfrm>
              <a:off x="7425931" y="6460037"/>
              <a:ext cx="983456" cy="36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itchFamily="34" charset="0"/>
                <a:buChar char=" "/>
                <a:defRPr sz="20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514600" indent="-228600" algn="l" defTabSz="914400" rtl="0" eaLnBrk="0" fontAlgn="base" latin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971800" indent="-228600" algn="l" defTabSz="914400" rtl="0" eaLnBrk="0" fontAlgn="base" latin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429000" indent="-228600" algn="l" defTabSz="914400" rtl="0" eaLnBrk="0" fontAlgn="base" latin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886200" indent="-228600" algn="l" defTabSz="914400" rtl="0" eaLnBrk="0" fontAlgn="base" latin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fld id="{631C52A0-3898-4D1D-9AFF-530BC44E1DB7}" type="slidenum">
                <a:rPr lang="en-US" altLang="en-US" sz="1000" smtClean="0">
                  <a:solidFill>
                    <a:srgbClr val="FFFFFF"/>
                  </a:solidFill>
                </a:rPr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t>2</a:t>
              </a:fld>
              <a:endParaRPr lang="en-US" altLang="en-US" sz="1000"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88224" y="1556792"/>
              <a:ext cx="24482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1</a:t>
              </a:r>
              <a:r>
                <a:rPr lang="en-US" sz="1600" baseline="30000" dirty="0" smtClean="0"/>
                <a:t>st</a:t>
              </a:r>
              <a:r>
                <a:rPr lang="en-US" sz="1600" dirty="0" smtClean="0"/>
                <a:t>, 2</a:t>
              </a:r>
              <a:r>
                <a:rPr lang="en-US" sz="1600" baseline="30000" dirty="0" smtClean="0"/>
                <a:t>nd</a:t>
              </a:r>
              <a:r>
                <a:rPr lang="en-US" sz="1600" dirty="0" smtClean="0"/>
                <a:t> and 3</a:t>
              </a:r>
              <a:r>
                <a:rPr lang="en-US" sz="1600" baseline="30000" dirty="0" smtClean="0"/>
                <a:t>rd</a:t>
              </a:r>
              <a:r>
                <a:rPr lang="en-US" sz="1600" dirty="0" smtClean="0"/>
                <a:t> 90 are behind target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Particularly poor performance in retention and recording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927" y="5877272"/>
              <a:ext cx="8959569" cy="10618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Data sources: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 smtClean="0"/>
                <a:t>PLHIV estimates from </a:t>
              </a:r>
              <a:r>
                <a:rPr lang="en-US" sz="1050" dirty="0" err="1" smtClean="0"/>
                <a:t>Thembisa</a:t>
              </a:r>
              <a:r>
                <a:rPr lang="en-US" sz="1050" dirty="0" smtClean="0"/>
                <a:t> province-specific models. Value for 2018 PLHIV used.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 smtClean="0"/>
                <a:t>Known status from preliminary household survey data available at the national level. This data will be disaggregated by Province in the next few months.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 smtClean="0"/>
                <a:t>Viral loads done and suppressed as recorded in the Tier system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 smtClean="0"/>
                <a:t>Only public sector results are reflected</a:t>
              </a:r>
              <a:endParaRPr lang="en-US" sz="1050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8" y="1111032"/>
            <a:ext cx="6504996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0" y="0"/>
            <a:ext cx="6042248" cy="990600"/>
          </a:xfrm>
          <a:prstGeom prst="rect">
            <a:avLst/>
          </a:prstGeom>
        </p:spPr>
        <p:txBody>
          <a:bodyPr tIns="45720" rIns="91440" bIns="45720" anchor="b">
            <a:normAutofit fontScale="92500"/>
          </a:bodyPr>
          <a:lstStyle/>
          <a:p>
            <a:pPr lvl="0" defTabSz="45720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Progress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to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90-90-90 – South Africa </a:t>
            </a:r>
          </a:p>
          <a:p>
            <a:pPr lvl="0" defTabSz="45720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Adults Males</a:t>
            </a:r>
            <a:endParaRPr lang="en-US" sz="28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itle 1">
            <a:extLst/>
          </p:cNvPr>
          <p:cNvSpPr txBox="1">
            <a:spLocks/>
          </p:cNvSpPr>
          <p:nvPr/>
        </p:nvSpPr>
        <p:spPr>
          <a:xfrm>
            <a:off x="822722" y="287355"/>
            <a:ext cx="7543800" cy="10382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1556792"/>
            <a:ext cx="9144000" cy="5382309"/>
            <a:chOff x="0" y="1556792"/>
            <a:chExt cx="9144000" cy="5382309"/>
          </a:xfrm>
        </p:grpSpPr>
        <p:sp>
          <p:nvSpPr>
            <p:cNvPr id="15" name="Rectangle 14"/>
            <p:cNvSpPr/>
            <p:nvPr/>
          </p:nvSpPr>
          <p:spPr>
            <a:xfrm>
              <a:off x="0" y="5838823"/>
              <a:ext cx="9144000" cy="9577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lide Number Placeholder 5"/>
            <p:cNvSpPr txBox="1">
              <a:spLocks noChangeArrowheads="1"/>
            </p:cNvSpPr>
            <p:nvPr/>
          </p:nvSpPr>
          <p:spPr bwMode="auto">
            <a:xfrm>
              <a:off x="7425931" y="6460037"/>
              <a:ext cx="983456" cy="36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itchFamily="34" charset="0"/>
                <a:buChar char=" "/>
                <a:defRPr sz="20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514600" indent="-228600" algn="l" defTabSz="914400" rtl="0" eaLnBrk="0" fontAlgn="base" latin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971800" indent="-228600" algn="l" defTabSz="914400" rtl="0" eaLnBrk="0" fontAlgn="base" latin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429000" indent="-228600" algn="l" defTabSz="914400" rtl="0" eaLnBrk="0" fontAlgn="base" latin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886200" indent="-228600" algn="l" defTabSz="914400" rtl="0" eaLnBrk="0" fontAlgn="base" latin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rgbClr val="404040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fld id="{631C52A0-3898-4D1D-9AFF-530BC44E1DB7}" type="slidenum">
                <a:rPr lang="en-US" altLang="en-US" sz="1000" smtClean="0">
                  <a:solidFill>
                    <a:srgbClr val="FFFFFF"/>
                  </a:solidFill>
                </a:rPr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t>3</a:t>
              </a:fld>
              <a:endParaRPr lang="en-US" altLang="en-US" sz="1000"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60232" y="1556792"/>
              <a:ext cx="244827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1</a:t>
              </a:r>
              <a:r>
                <a:rPr lang="en-US" sz="1600" baseline="30000" dirty="0" smtClean="0"/>
                <a:t>st</a:t>
              </a:r>
              <a:r>
                <a:rPr lang="en-US" sz="1600" dirty="0" smtClean="0"/>
                <a:t>, 2</a:t>
              </a:r>
              <a:r>
                <a:rPr lang="en-US" sz="1600" baseline="30000" dirty="0" smtClean="0"/>
                <a:t>nd</a:t>
              </a:r>
              <a:r>
                <a:rPr lang="en-US" sz="1600" dirty="0" smtClean="0"/>
                <a:t> and 3</a:t>
              </a:r>
              <a:r>
                <a:rPr lang="en-US" sz="1600" baseline="30000" dirty="0" smtClean="0"/>
                <a:t>rd</a:t>
              </a:r>
              <a:r>
                <a:rPr lang="en-US" sz="1600" dirty="0" smtClean="0"/>
                <a:t> 90 are behind target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Case finding and Treatment coverage lower than in females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Poor performance in retention and recording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927" y="5877272"/>
              <a:ext cx="8959569" cy="10618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Data sources: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 smtClean="0"/>
                <a:t>PLHIV estimates from </a:t>
              </a:r>
              <a:r>
                <a:rPr lang="en-US" sz="1050" dirty="0" err="1" smtClean="0"/>
                <a:t>Thembisa</a:t>
              </a:r>
              <a:r>
                <a:rPr lang="en-US" sz="1050" dirty="0" smtClean="0"/>
                <a:t> province-specific models. Value for 2018 PLHIV used.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 smtClean="0"/>
                <a:t>Known status from preliminary household survey data available at the national level. This data will be disaggregated by Province in the next few months.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 smtClean="0"/>
                <a:t>Viral loads done and suppressed as recorded in the Tier system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 smtClean="0"/>
                <a:t>Only public sector results are reflected</a:t>
              </a:r>
              <a:endParaRPr lang="en-US" sz="1050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81836"/>
            <a:ext cx="6633023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5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1052736"/>
            <a:ext cx="6264695" cy="4752528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51520" y="0"/>
            <a:ext cx="6552728" cy="990600"/>
          </a:xfrm>
          <a:prstGeom prst="rect">
            <a:avLst/>
          </a:prstGeom>
        </p:spPr>
        <p:txBody>
          <a:bodyPr tIns="45720" rIns="91440" bIns="45720" anchor="b">
            <a:normAutofit/>
          </a:bodyPr>
          <a:lstStyle/>
          <a:p>
            <a:pPr lvl="0" defTabSz="45720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Progress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to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90-90-90 – South Africa </a:t>
            </a:r>
          </a:p>
          <a:p>
            <a:pPr lvl="0" defTabSz="45720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Adults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Females</a:t>
            </a:r>
            <a:endParaRPr lang="en-US" sz="28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48264" y="1556792"/>
            <a:ext cx="20162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,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and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90 are </a:t>
            </a:r>
            <a:r>
              <a:rPr lang="en-US" sz="1600" dirty="0" smtClean="0"/>
              <a:t>close to </a:t>
            </a:r>
            <a:r>
              <a:rPr lang="en-US" sz="1600" dirty="0" smtClean="0"/>
              <a:t>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Case finding and Treatment coverage </a:t>
            </a:r>
            <a:r>
              <a:rPr lang="en-US" sz="1600" dirty="0" smtClean="0"/>
              <a:t>higher  </a:t>
            </a:r>
            <a:r>
              <a:rPr lang="en-US" sz="1600" dirty="0" smtClean="0"/>
              <a:t>than in </a:t>
            </a:r>
            <a:r>
              <a:rPr lang="en-US" sz="1600" dirty="0" smtClean="0"/>
              <a:t>males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Strengthen retention </a:t>
            </a:r>
            <a:r>
              <a:rPr lang="en-US" sz="1600" dirty="0" smtClean="0"/>
              <a:t>and recording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235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122634"/>
            <a:ext cx="8291512" cy="11747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bg1"/>
                </a:solidFill>
              </a:rPr>
              <a:t>Phylogenetic analysis shows the 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Infection Pathway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800" dirty="0" smtClean="0"/>
              <a:t>  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>
                <a:solidFill>
                  <a:srgbClr val="000000"/>
                </a:solidFill>
              </a:rPr>
              <a:t>Africa </a:t>
            </a:r>
            <a:r>
              <a:rPr lang="en-US" sz="2000" dirty="0">
                <a:solidFill>
                  <a:srgbClr val="000000"/>
                </a:solidFill>
              </a:rPr>
              <a:t>Centre identified phylogenetically linked HIV transmission networks in </a:t>
            </a:r>
            <a:r>
              <a:rPr lang="en-US" sz="2000" dirty="0" err="1">
                <a:solidFill>
                  <a:srgbClr val="000000"/>
                </a:solidFill>
              </a:rPr>
              <a:t>Hlabisa</a:t>
            </a:r>
            <a:endParaRPr lang="en-ZA" sz="2000" dirty="0">
              <a:solidFill>
                <a:srgbClr val="000000"/>
              </a:solidFill>
            </a:endParaRPr>
          </a:p>
        </p:txBody>
      </p:sp>
      <p:sp>
        <p:nvSpPr>
          <p:cNvPr id="8195" name="Curved Up Arrow 11"/>
          <p:cNvSpPr>
            <a:spLocks noChangeArrowheads="1"/>
          </p:cNvSpPr>
          <p:nvPr/>
        </p:nvSpPr>
        <p:spPr bwMode="auto">
          <a:xfrm>
            <a:off x="3475038" y="6021388"/>
            <a:ext cx="3892550" cy="490537"/>
          </a:xfrm>
          <a:prstGeom prst="curvedUpArrow">
            <a:avLst>
              <a:gd name="adj1" fmla="val 24981"/>
              <a:gd name="adj2" fmla="val 49963"/>
              <a:gd name="adj3" fmla="val 25000"/>
            </a:avLst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ZA" altLang="en-US" sz="1800"/>
          </a:p>
        </p:txBody>
      </p:sp>
      <p:cxnSp>
        <p:nvCxnSpPr>
          <p:cNvPr id="8196" name="Straight Arrow Connector 13"/>
          <p:cNvCxnSpPr>
            <a:cxnSpLocks noChangeShapeType="1"/>
          </p:cNvCxnSpPr>
          <p:nvPr/>
        </p:nvCxnSpPr>
        <p:spPr bwMode="auto">
          <a:xfrm flipH="1">
            <a:off x="2891632" y="3077370"/>
            <a:ext cx="858838" cy="912812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197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7" y="4025901"/>
            <a:ext cx="113823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1" b="15874"/>
          <a:stretch>
            <a:fillRect/>
          </a:stretch>
        </p:blipFill>
        <p:spPr bwMode="auto">
          <a:xfrm>
            <a:off x="6581775" y="3970338"/>
            <a:ext cx="21002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70" y="2589213"/>
            <a:ext cx="175577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146425" y="1567656"/>
            <a:ext cx="2855912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srgbClr val="000000"/>
                </a:solidFill>
                <a:latin typeface="+mj-lt"/>
                <a:cs typeface="Arial" charset="0"/>
              </a:rPr>
              <a:t>High HIV incidence men </a:t>
            </a:r>
            <a:r>
              <a:rPr lang="en-ZA" dirty="0">
                <a:solidFill>
                  <a:srgbClr val="000000"/>
                </a:solidFill>
                <a:latin typeface="+mj-lt"/>
                <a:cs typeface="Arial" charset="0"/>
              </a:rPr>
              <a:t>mean age 27 years (range 23-35 years)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79613" y="5138738"/>
            <a:ext cx="270827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srgbClr val="000000"/>
                </a:solidFill>
                <a:latin typeface="+mj-lt"/>
                <a:cs typeface="Arial" charset="0"/>
              </a:rPr>
              <a:t>High HIV risk women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dirty="0">
                <a:solidFill>
                  <a:srgbClr val="000000"/>
                </a:solidFill>
                <a:latin typeface="+mj-lt"/>
                <a:cs typeface="Arial" charset="0"/>
              </a:rPr>
              <a:t>Mean age 18 years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dirty="0">
                <a:solidFill>
                  <a:srgbClr val="000000"/>
                </a:solidFill>
                <a:latin typeface="+mj-lt"/>
                <a:cs typeface="Arial" charset="0"/>
              </a:rPr>
              <a:t>(range 16-23 years)</a:t>
            </a:r>
          </a:p>
        </p:txBody>
      </p:sp>
      <p:sp>
        <p:nvSpPr>
          <p:cNvPr id="8202" name="Rectangle 26"/>
          <p:cNvSpPr>
            <a:spLocks noChangeArrowheads="1"/>
          </p:cNvSpPr>
          <p:nvPr/>
        </p:nvSpPr>
        <p:spPr bwMode="auto">
          <a:xfrm>
            <a:off x="5708650" y="5084763"/>
            <a:ext cx="3471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High HIV prevalence women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  <a:latin typeface="Arial" panose="020B0604020202020204" pitchFamily="34" charset="0"/>
              </a:rPr>
              <a:t>Mean age 26 years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  <a:latin typeface="Arial" panose="020B0604020202020204" pitchFamily="34" charset="0"/>
              </a:rPr>
              <a:t>(range 24-29 years)</a:t>
            </a:r>
          </a:p>
        </p:txBody>
      </p:sp>
      <p:cxnSp>
        <p:nvCxnSpPr>
          <p:cNvPr id="8203" name="Straight Arrow Connector 10"/>
          <p:cNvCxnSpPr>
            <a:cxnSpLocks noChangeShapeType="1"/>
          </p:cNvCxnSpPr>
          <p:nvPr/>
        </p:nvCxnSpPr>
        <p:spPr bwMode="auto">
          <a:xfrm flipH="1" flipV="1">
            <a:off x="5881689" y="3447474"/>
            <a:ext cx="844550" cy="820738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4" name="Straight Arrow Connector 16"/>
          <p:cNvCxnSpPr>
            <a:cxnSpLocks noChangeShapeType="1"/>
          </p:cNvCxnSpPr>
          <p:nvPr/>
        </p:nvCxnSpPr>
        <p:spPr bwMode="auto">
          <a:xfrm>
            <a:off x="5881689" y="3063082"/>
            <a:ext cx="995363" cy="949325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5" name="Rectangle 29"/>
          <p:cNvSpPr>
            <a:spLocks noChangeArrowheads="1"/>
          </p:cNvSpPr>
          <p:nvPr/>
        </p:nvSpPr>
        <p:spPr bwMode="auto">
          <a:xfrm>
            <a:off x="760413" y="2401888"/>
            <a:ext cx="231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</a:rPr>
              <a:t>Very young women acquire HIV from men, on average,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</a:rPr>
              <a:t>8 years older</a:t>
            </a:r>
            <a:endParaRPr lang="en-ZA" altLang="en-US" sz="1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206" name="Rectangle 30"/>
          <p:cNvSpPr>
            <a:spLocks noChangeArrowheads="1"/>
          </p:cNvSpPr>
          <p:nvPr/>
        </p:nvSpPr>
        <p:spPr bwMode="auto">
          <a:xfrm>
            <a:off x="6233580" y="2404919"/>
            <a:ext cx="2536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</a:rPr>
              <a:t>Men and women &gt; 24 years usually acquire HIV from similarly aged partners</a:t>
            </a:r>
            <a:endParaRPr lang="en-ZA" altLang="en-US" sz="1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8207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4049713"/>
            <a:ext cx="7493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4095750" y="5949950"/>
            <a:ext cx="25304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Arial" panose="020B0604020202020204" pitchFamily="34" charset="0"/>
              </a:rPr>
              <a:t>When teen women reach mid-20s they continue the cycle </a:t>
            </a:r>
            <a:endParaRPr lang="en-ZA" altLang="en-US" sz="18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210" name="TextBox 18"/>
          <p:cNvSpPr txBox="1">
            <a:spLocks noChangeArrowheads="1"/>
          </p:cNvSpPr>
          <p:nvPr/>
        </p:nvSpPr>
        <p:spPr bwMode="auto">
          <a:xfrm>
            <a:off x="355170" y="1364853"/>
            <a:ext cx="3621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Source: </a:t>
            </a:r>
            <a:r>
              <a:rPr lang="en-US" altLang="en-US" sz="1200" i="1" dirty="0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 </a:t>
            </a:r>
            <a:r>
              <a:rPr lang="en-US" altLang="en-US" sz="1200" i="1" dirty="0" err="1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Dellar</a:t>
            </a:r>
            <a:r>
              <a:rPr lang="en-US" altLang="en-US" sz="1200" i="1" dirty="0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 R, </a:t>
            </a:r>
            <a:r>
              <a:rPr lang="en-US" altLang="en-US" sz="1200" i="1" dirty="0" err="1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Tanser</a:t>
            </a:r>
            <a:r>
              <a:rPr lang="en-US" altLang="en-US" sz="1200" i="1" dirty="0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 F, </a:t>
            </a:r>
            <a:r>
              <a:rPr lang="en-US" altLang="en-US" sz="1200" i="1" dirty="0" err="1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Abdool</a:t>
            </a:r>
            <a:r>
              <a:rPr lang="en-US" altLang="en-US" sz="1200" i="1" dirty="0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 Karim Q, et al. Manuscript in preparation</a:t>
            </a:r>
          </a:p>
        </p:txBody>
      </p:sp>
      <p:sp>
        <p:nvSpPr>
          <p:cNvPr id="8211" name="Slide Number Placeholder 20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263CF2-0491-49D7-A1D6-686EDFEE0E67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3730625" y="3763734"/>
            <a:ext cx="2307751" cy="15144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8419" y="3907542"/>
            <a:ext cx="21439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ZA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39% of the men </a:t>
            </a:r>
          </a:p>
          <a:p>
            <a:pPr lvl="0" algn="ctr">
              <a:defRPr/>
            </a:pPr>
            <a:r>
              <a:rPr lang="en-ZA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 to a woman &lt; 25 are simultaneously also linked to a woman 25-40 years</a:t>
            </a:r>
          </a:p>
        </p:txBody>
      </p:sp>
      <p:cxnSp>
        <p:nvCxnSpPr>
          <p:cNvPr id="7" name="Straight Arrow Connector 6"/>
          <p:cNvCxnSpPr>
            <a:endCxn id="8199" idx="1"/>
          </p:cNvCxnSpPr>
          <p:nvPr/>
        </p:nvCxnSpPr>
        <p:spPr>
          <a:xfrm flipV="1">
            <a:off x="3146425" y="3210719"/>
            <a:ext cx="819945" cy="938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90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143000"/>
            <a:ext cx="8280920" cy="466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468560" y="188640"/>
            <a:ext cx="8229600" cy="1143000"/>
          </a:xfrm>
        </p:spPr>
        <p:txBody>
          <a:bodyPr/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</a:rPr>
              <a:t>Combination </a:t>
            </a:r>
            <a:r>
              <a:rPr lang="en-GB" sz="3600" b="1" dirty="0" smtClean="0">
                <a:solidFill>
                  <a:schemeClr val="bg1"/>
                </a:solidFill>
                <a:latin typeface="+mn-lt"/>
              </a:rPr>
              <a:t>Prevention interventions</a:t>
            </a:r>
            <a:endParaRPr lang="en-GB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160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122634"/>
            <a:ext cx="8291512" cy="11747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bg1"/>
                </a:solidFill>
              </a:rPr>
              <a:t>Phylogenetic analysis shows the 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Infection Pathway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800" dirty="0" smtClean="0"/>
              <a:t>  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>
                <a:solidFill>
                  <a:srgbClr val="000000"/>
                </a:solidFill>
              </a:rPr>
              <a:t>Africa </a:t>
            </a:r>
            <a:r>
              <a:rPr lang="en-US" sz="2000" dirty="0">
                <a:solidFill>
                  <a:srgbClr val="000000"/>
                </a:solidFill>
              </a:rPr>
              <a:t>Centre identified phylogenetically linked HIV transmission networks in </a:t>
            </a:r>
            <a:r>
              <a:rPr lang="en-US" sz="2000" dirty="0" err="1">
                <a:solidFill>
                  <a:srgbClr val="000000"/>
                </a:solidFill>
              </a:rPr>
              <a:t>Hlabisa</a:t>
            </a:r>
            <a:endParaRPr lang="en-ZA" sz="2000" dirty="0">
              <a:solidFill>
                <a:srgbClr val="000000"/>
              </a:solidFill>
            </a:endParaRPr>
          </a:p>
        </p:txBody>
      </p:sp>
      <p:sp>
        <p:nvSpPr>
          <p:cNvPr id="8195" name="Curved Up Arrow 11"/>
          <p:cNvSpPr>
            <a:spLocks noChangeArrowheads="1"/>
          </p:cNvSpPr>
          <p:nvPr/>
        </p:nvSpPr>
        <p:spPr bwMode="auto">
          <a:xfrm>
            <a:off x="3475038" y="6021388"/>
            <a:ext cx="3892550" cy="490537"/>
          </a:xfrm>
          <a:prstGeom prst="curvedUpArrow">
            <a:avLst>
              <a:gd name="adj1" fmla="val 24981"/>
              <a:gd name="adj2" fmla="val 49963"/>
              <a:gd name="adj3" fmla="val 25000"/>
            </a:avLst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ZA" altLang="en-US" sz="1800"/>
          </a:p>
        </p:txBody>
      </p:sp>
      <p:cxnSp>
        <p:nvCxnSpPr>
          <p:cNvPr id="8196" name="Straight Arrow Connector 13"/>
          <p:cNvCxnSpPr>
            <a:cxnSpLocks noChangeShapeType="1"/>
          </p:cNvCxnSpPr>
          <p:nvPr/>
        </p:nvCxnSpPr>
        <p:spPr bwMode="auto">
          <a:xfrm flipH="1">
            <a:off x="2891632" y="3077370"/>
            <a:ext cx="858838" cy="912812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197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7" y="4025901"/>
            <a:ext cx="113823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1" b="15874"/>
          <a:stretch>
            <a:fillRect/>
          </a:stretch>
        </p:blipFill>
        <p:spPr bwMode="auto">
          <a:xfrm>
            <a:off x="6581775" y="3970338"/>
            <a:ext cx="21002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70" y="2589213"/>
            <a:ext cx="175577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146425" y="1567656"/>
            <a:ext cx="2855912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srgbClr val="000000"/>
                </a:solidFill>
                <a:latin typeface="+mj-lt"/>
                <a:cs typeface="Arial" charset="0"/>
              </a:rPr>
              <a:t>High HIV incidence men </a:t>
            </a:r>
            <a:r>
              <a:rPr lang="en-ZA" dirty="0">
                <a:solidFill>
                  <a:srgbClr val="000000"/>
                </a:solidFill>
                <a:latin typeface="+mj-lt"/>
                <a:cs typeface="Arial" charset="0"/>
              </a:rPr>
              <a:t>mean age 27 years (range 23-35 years)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79613" y="5138738"/>
            <a:ext cx="270827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srgbClr val="000000"/>
                </a:solidFill>
                <a:latin typeface="+mj-lt"/>
                <a:cs typeface="Arial" charset="0"/>
              </a:rPr>
              <a:t>High HIV risk women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dirty="0">
                <a:solidFill>
                  <a:srgbClr val="000000"/>
                </a:solidFill>
                <a:latin typeface="+mj-lt"/>
                <a:cs typeface="Arial" charset="0"/>
              </a:rPr>
              <a:t>Mean age 18 years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dirty="0">
                <a:solidFill>
                  <a:srgbClr val="000000"/>
                </a:solidFill>
                <a:latin typeface="+mj-lt"/>
                <a:cs typeface="Arial" charset="0"/>
              </a:rPr>
              <a:t>(range 16-23 years)</a:t>
            </a:r>
          </a:p>
        </p:txBody>
      </p:sp>
      <p:sp>
        <p:nvSpPr>
          <p:cNvPr id="8202" name="Rectangle 26"/>
          <p:cNvSpPr>
            <a:spLocks noChangeArrowheads="1"/>
          </p:cNvSpPr>
          <p:nvPr/>
        </p:nvSpPr>
        <p:spPr bwMode="auto">
          <a:xfrm>
            <a:off x="5708650" y="5084763"/>
            <a:ext cx="3471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High HIV prevalence women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  <a:latin typeface="Arial" panose="020B0604020202020204" pitchFamily="34" charset="0"/>
              </a:rPr>
              <a:t>Mean age 26 years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>
                <a:solidFill>
                  <a:srgbClr val="000000"/>
                </a:solidFill>
                <a:latin typeface="Arial" panose="020B0604020202020204" pitchFamily="34" charset="0"/>
              </a:rPr>
              <a:t>(range 24-29 years)</a:t>
            </a:r>
          </a:p>
        </p:txBody>
      </p:sp>
      <p:cxnSp>
        <p:nvCxnSpPr>
          <p:cNvPr id="8203" name="Straight Arrow Connector 10"/>
          <p:cNvCxnSpPr>
            <a:cxnSpLocks noChangeShapeType="1"/>
          </p:cNvCxnSpPr>
          <p:nvPr/>
        </p:nvCxnSpPr>
        <p:spPr bwMode="auto">
          <a:xfrm flipH="1" flipV="1">
            <a:off x="5881689" y="3447474"/>
            <a:ext cx="844550" cy="820738"/>
          </a:xfrm>
          <a:prstGeom prst="straightConnector1">
            <a:avLst/>
          </a:prstGeom>
          <a:noFill/>
          <a:ln w="571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4" name="Straight Arrow Connector 16"/>
          <p:cNvCxnSpPr>
            <a:cxnSpLocks noChangeShapeType="1"/>
          </p:cNvCxnSpPr>
          <p:nvPr/>
        </p:nvCxnSpPr>
        <p:spPr bwMode="auto">
          <a:xfrm>
            <a:off x="5881689" y="3063082"/>
            <a:ext cx="995363" cy="949325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5" name="Rectangle 29"/>
          <p:cNvSpPr>
            <a:spLocks noChangeArrowheads="1"/>
          </p:cNvSpPr>
          <p:nvPr/>
        </p:nvSpPr>
        <p:spPr bwMode="auto">
          <a:xfrm>
            <a:off x="760413" y="2401888"/>
            <a:ext cx="231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</a:rPr>
              <a:t>Very young women acquire HIV from men, on average,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</a:rPr>
              <a:t>8 years older</a:t>
            </a:r>
            <a:endParaRPr lang="en-ZA" altLang="en-US" sz="1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206" name="Rectangle 30"/>
          <p:cNvSpPr>
            <a:spLocks noChangeArrowheads="1"/>
          </p:cNvSpPr>
          <p:nvPr/>
        </p:nvSpPr>
        <p:spPr bwMode="auto">
          <a:xfrm>
            <a:off x="6233580" y="2404919"/>
            <a:ext cx="2536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</a:rPr>
              <a:t>Men and women &gt; 24 years usually acquire HIV from similarly aged partners</a:t>
            </a:r>
            <a:endParaRPr lang="en-ZA" altLang="en-US" sz="1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8207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4049713"/>
            <a:ext cx="7493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4095750" y="5949950"/>
            <a:ext cx="25304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Arial" panose="020B0604020202020204" pitchFamily="34" charset="0"/>
              </a:rPr>
              <a:t>When teen women reach mid-20s they continue the cycle </a:t>
            </a:r>
            <a:endParaRPr lang="en-ZA" altLang="en-US" sz="18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210" name="TextBox 18"/>
          <p:cNvSpPr txBox="1">
            <a:spLocks noChangeArrowheads="1"/>
          </p:cNvSpPr>
          <p:nvPr/>
        </p:nvSpPr>
        <p:spPr bwMode="auto">
          <a:xfrm>
            <a:off x="355170" y="1364853"/>
            <a:ext cx="3621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Source: </a:t>
            </a:r>
            <a:r>
              <a:rPr lang="en-US" altLang="en-US" sz="1200" i="1" dirty="0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 </a:t>
            </a:r>
            <a:r>
              <a:rPr lang="en-US" altLang="en-US" sz="1200" i="1" dirty="0" err="1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Dellar</a:t>
            </a:r>
            <a:r>
              <a:rPr lang="en-US" altLang="en-US" sz="1200" i="1" dirty="0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 R, </a:t>
            </a:r>
            <a:r>
              <a:rPr lang="en-US" altLang="en-US" sz="1200" i="1" dirty="0" err="1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Tanser</a:t>
            </a:r>
            <a:r>
              <a:rPr lang="en-US" altLang="en-US" sz="1200" i="1" dirty="0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 F, </a:t>
            </a:r>
            <a:r>
              <a:rPr lang="en-US" altLang="en-US" sz="1200" i="1" dirty="0" err="1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Abdool</a:t>
            </a:r>
            <a:r>
              <a:rPr lang="en-US" altLang="en-US" sz="1200" i="1" dirty="0">
                <a:solidFill>
                  <a:srgbClr val="000000"/>
                </a:solidFill>
                <a:latin typeface="Arial   "/>
                <a:ea typeface="Arial   "/>
                <a:cs typeface="Arial   "/>
              </a:rPr>
              <a:t> Karim Q, et al. Manuscript in preparation</a:t>
            </a:r>
          </a:p>
        </p:txBody>
      </p:sp>
      <p:sp>
        <p:nvSpPr>
          <p:cNvPr id="8211" name="Slide Number Placeholder 20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263CF2-0491-49D7-A1D6-686EDFEE0E67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3730625" y="3763734"/>
            <a:ext cx="2307751" cy="15144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8419" y="3907542"/>
            <a:ext cx="21439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ZA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39% of the men </a:t>
            </a:r>
          </a:p>
          <a:p>
            <a:pPr lvl="0" algn="ctr">
              <a:defRPr/>
            </a:pPr>
            <a:r>
              <a:rPr lang="en-ZA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 to a woman &lt; 25 are simultaneously also linked to a woman 25-40 years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54498" cy="68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F70FA0-5728-4C3E-971C-5256ECCA8808}" type="slidenum">
              <a:rPr lang="en-US" altLang="en-US" smtClean="0">
                <a:latin typeface="Calibri" panose="020F0502020204030204" pitchFamily="34" charset="0"/>
              </a:rPr>
              <a:pPr/>
              <a:t>8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  <p:sp>
        <p:nvSpPr>
          <p:cNvPr id="41988" name="Rectangle 3">
            <a:extLst/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862" y="1052513"/>
            <a:ext cx="9101138" cy="4824759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Approaches: Partners support and targeting</a:t>
            </a:r>
          </a:p>
          <a:p>
            <a:pPr>
              <a:defRPr/>
            </a:pPr>
            <a:r>
              <a:rPr lang="en-US" dirty="0" smtClean="0"/>
              <a:t>Time: </a:t>
            </a:r>
          </a:p>
          <a:p>
            <a:pPr lvl="1">
              <a:defRPr/>
            </a:pPr>
            <a:r>
              <a:rPr lang="en-US" dirty="0" smtClean="0"/>
              <a:t>After working/school hours (extended working hours)</a:t>
            </a:r>
          </a:p>
          <a:p>
            <a:pPr lvl="1">
              <a:defRPr/>
            </a:pPr>
            <a:r>
              <a:rPr lang="en-US" dirty="0" smtClean="0"/>
              <a:t>Weekends</a:t>
            </a:r>
          </a:p>
          <a:p>
            <a:pPr>
              <a:defRPr/>
            </a:pPr>
            <a:r>
              <a:rPr lang="en-US" dirty="0" smtClean="0"/>
              <a:t>Place: Bring services to where men/AGYW are</a:t>
            </a:r>
          </a:p>
          <a:p>
            <a:pPr lvl="1">
              <a:defRPr/>
            </a:pPr>
            <a:r>
              <a:rPr lang="en-US" dirty="0" smtClean="0"/>
              <a:t>Outreach activities</a:t>
            </a:r>
          </a:p>
          <a:p>
            <a:pPr lvl="1">
              <a:defRPr/>
            </a:pPr>
            <a:r>
              <a:rPr lang="en-US" dirty="0" smtClean="0"/>
              <a:t>Home based</a:t>
            </a:r>
          </a:p>
          <a:p>
            <a:pPr lvl="1">
              <a:defRPr/>
            </a:pPr>
            <a:r>
              <a:rPr lang="en-US" dirty="0" smtClean="0"/>
              <a:t>Youth Hubs</a:t>
            </a:r>
          </a:p>
          <a:p>
            <a:pPr lvl="1">
              <a:defRPr/>
            </a:pPr>
            <a:r>
              <a:rPr lang="en-US" dirty="0" smtClean="0"/>
              <a:t>Self screening</a:t>
            </a:r>
          </a:p>
          <a:p>
            <a:pPr lvl="1">
              <a:defRPr/>
            </a:pPr>
            <a:r>
              <a:rPr lang="en-US" dirty="0" smtClean="0"/>
              <a:t>Use of Apps for accessing information</a:t>
            </a:r>
          </a:p>
          <a:p>
            <a:pPr>
              <a:defRPr/>
            </a:pPr>
            <a:r>
              <a:rPr lang="en-US" dirty="0" smtClean="0"/>
              <a:t>Service delivery approach</a:t>
            </a:r>
          </a:p>
          <a:p>
            <a:pPr lvl="1">
              <a:defRPr/>
            </a:pPr>
            <a:r>
              <a:rPr lang="en-US" dirty="0" smtClean="0"/>
              <a:t>Youth/Men friendly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8436" name="Title 1"/>
          <p:cNvSpPr>
            <a:spLocks noGrp="1"/>
          </p:cNvSpPr>
          <p:nvPr>
            <p:ph type="title"/>
          </p:nvPr>
        </p:nvSpPr>
        <p:spPr bwMode="auto">
          <a:xfrm>
            <a:off x="0" y="31750"/>
            <a:ext cx="7308850" cy="1020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Approaches to reaching men </a:t>
            </a:r>
            <a:r>
              <a:rPr lang="en-GB" sz="32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and AGYW</a:t>
            </a:r>
            <a:endParaRPr lang="en-US" altLang="en-US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1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0" y="72008"/>
            <a:ext cx="6588224" cy="1124744"/>
          </a:xfrm>
        </p:spPr>
        <p:txBody>
          <a:bodyPr/>
          <a:lstStyle/>
          <a:p>
            <a:pPr eaLnBrk="1" hangingPunct="1">
              <a:defRPr/>
            </a:pPr>
            <a:r>
              <a:rPr lang="en-ZA" b="1" kern="1200" dirty="0" smtClean="0">
                <a:solidFill>
                  <a:schemeClr val="bg1"/>
                </a:solidFill>
                <a:effectLst/>
                <a:cs typeface="Arial" charset="0"/>
              </a:rPr>
              <a:t>Cycle </a:t>
            </a:r>
            <a:r>
              <a:rPr lang="en-ZA" b="1" kern="1200" dirty="0">
                <a:solidFill>
                  <a:schemeClr val="bg1"/>
                </a:solidFill>
                <a:effectLst/>
                <a:cs typeface="Arial" charset="0"/>
              </a:rPr>
              <a:t>of HIV </a:t>
            </a:r>
            <a:r>
              <a:rPr lang="en-ZA" b="1" kern="1200" dirty="0" smtClean="0">
                <a:solidFill>
                  <a:schemeClr val="bg1"/>
                </a:solidFill>
                <a:effectLst/>
                <a:cs typeface="Arial" charset="0"/>
              </a:rPr>
              <a:t>transmission</a:t>
            </a:r>
            <a:endParaRPr lang="en-US" kern="1200" dirty="0">
              <a:solidFill>
                <a:schemeClr val="bg1"/>
              </a:solidFill>
              <a:effectLst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-2052736" y="-171400"/>
            <a:ext cx="12795250" cy="7254875"/>
            <a:chOff x="-1293" y="-108"/>
            <a:chExt cx="8060" cy="457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293" y="-108"/>
              <a:ext cx="8060" cy="4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" y="8"/>
              <a:ext cx="5753" cy="4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2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795</Words>
  <Application>Microsoft Office PowerPoint</Application>
  <PresentationFormat>On-screen Show (4:3)</PresentationFormat>
  <Paragraphs>134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  </vt:lpstr>
      <vt:lpstr>Calibri</vt:lpstr>
      <vt:lpstr>Century Gothic</vt:lpstr>
      <vt:lpstr>Segoe UI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Phylogenetic analysis shows the  Infection Pathway    Africa Centre identified phylogenetically linked HIV transmission networks in Hlabisa</vt:lpstr>
      <vt:lpstr>Combination Prevention interventions</vt:lpstr>
      <vt:lpstr>Phylogenetic analysis shows the  Infection Pathway    Africa Centre identified phylogenetically linked HIV transmission networks in Hlabisa</vt:lpstr>
      <vt:lpstr>Approaches to reaching men and AGYW</vt:lpstr>
      <vt:lpstr>Cycle of HIV transmission</vt:lpstr>
      <vt:lpstr>Approaches to reaching men cont…</vt:lpstr>
      <vt:lpstr>PowerPoint Presentation</vt:lpstr>
      <vt:lpstr>PowerPoint Presentation</vt:lpstr>
      <vt:lpstr>PowerPoint Presentation</vt:lpstr>
      <vt:lpstr>WAY FORWARD AND CONCLUSION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Schmim</dc:creator>
  <cp:lastModifiedBy>Windows User</cp:lastModifiedBy>
  <cp:revision>105</cp:revision>
  <dcterms:created xsi:type="dcterms:W3CDTF">2013-10-17T06:13:57Z</dcterms:created>
  <dcterms:modified xsi:type="dcterms:W3CDTF">2018-07-23T08:36:30Z</dcterms:modified>
</cp:coreProperties>
</file>